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5" roundtripDataSignature="AMtx7mgMCPvKCv9jIHDvIYizcCQkfQH4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5" Type="http://customschemas.google.com/relationships/presentationmetadata" Target="meta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1ef085dff0_3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11ef085dff0_3_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5" name="Google Shape;915;g11ef085dff0_3_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1ef085dff0_3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11ef085dff0_3_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g11ef085dff0_3_1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1ef085dff0_3_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0" name="Google Shape;930;g11ef085dff0_3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1ef085dff0_3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11ef085dff0_3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g11ef085dff0_3_1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1ef085dff0_3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g11ef085dff0_3_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g11ef085dff0_3_1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1ef085dff0_3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g11ef085dff0_3_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0" name="Google Shape;960;g11ef085dff0_3_1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085dff0_3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g11ef085dff0_3_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8" name="Google Shape;968;g11ef085dff0_3_1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1ef085dff0_3_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7" name="Google Shape;977;g11ef085dff0_3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1ef085dff0_3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11ef085dff0_3_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g11ef085dff0_3_1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1ef085dff0_3_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4" name="Google Shape;994;g11ef085dff0_3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ef085dff0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1ef085dff0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1ef085dff0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ef085dff0_3_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1ef085dff0_3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f237e82fd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1f237e82fd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1f237e82fd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ef085dff0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1ef085dff0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11ef085dff0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ef085dff0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1ef085dff0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1ef085dff0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ef085dff0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1ef085dff0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11ef085dff0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ef085dff0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1ef085dff0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11ef085dff0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ef085dff0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1ef085dff0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11ef085dff0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ef085dff0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1ef085dff0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11ef085dff0_1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ef085dff0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1ef085dff0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“Randomly flip ground truth labels to reach various levels of accuracy.”</a:t>
            </a:r>
            <a:endParaRPr/>
          </a:p>
        </p:txBody>
      </p:sp>
      <p:sp>
        <p:nvSpPr>
          <p:cNvPr id="353" name="Google Shape;353;g11ef085dff0_1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f085dff0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1ef085dff0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11ef085dff0_1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f085dff0_1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1ef085dff0_1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11ef085dff0_1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ef085dff0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1ef085dff0_1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11ef085dff0_1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ef085dff0_1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1ef085dff0_1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11ef085dff0_1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ef085dff0_1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1ef085dff0_1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11ef085dff0_1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ef085dff0_1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1ef085dff0_1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11ef085dff0_1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ef085dff0_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1ef085dff0_1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11ef085dff0_1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ef085dff0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11ef085dff0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11ef085dff0_1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237e82fd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1f237e82fd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Goals: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Z can reconstruct 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predict 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shield A from an adversary</a:t>
            </a:r>
            <a:endParaRPr/>
          </a:p>
        </p:txBody>
      </p:sp>
      <p:sp>
        <p:nvSpPr>
          <p:cNvPr id="425" name="Google Shape;425;g11f237e82fd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ef085dff0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1ef085dff0_1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11ef085dff0_1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ef085dff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1ef085dff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1ef085dff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ef085dff0_1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1ef085dff0_1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11ef085dff0_1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ef085dff0_1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1ef085dff0_1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1ef085dff0_1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f237e82f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11f237e82f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11f237e82f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f237e82f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11f237e82f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g11f237e82fd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f237e82f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1f237e82f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11f237e82fd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f237e82f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1f237e82f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11f237e82fd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f237e82f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1f237e82f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11f237e82f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f237e82fd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1f237e82f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11f237e82fd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f237e82f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1f237e82f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11f237e82fd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f237e82fd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11f237e82fd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g11f237e82fd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f237e82fd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11f237e82fd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11f237e82fd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f237e82fd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11f237e82fd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11f237e82fd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f237e82fd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11f237e82fd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g11f237e82fd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f237e82fd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11f237e82fd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11f237e82fd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f237e82fd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11f237e82fd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g11f237e82fd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f237e82fd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11f237e82fd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g11f237e82fd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f237e82fd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11f237e82fd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g11f237e82fd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f237e82fd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1f237e82fd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11f237e82fd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f237e82fd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11f237e82fd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g11f237e82fd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f237e82fd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11f237e82fd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11f237e82fd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f237e82fd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11f237e82fd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11f237e82fd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f237e82fd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11f237e82fd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11f237e82fd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1f237e82fd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11f237e82fd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11f237e82fd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f237e82fd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11f237e82fd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g11f237e82fd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f237e82fd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11f237e82fd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g11f237e82fd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f237e82fd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11f237e82fd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11f237e82fd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1f237e82fd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11f237e82fd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g11f237e82fd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f237e82fd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11f237e82fd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" name="Google Shape;779;g11f237e82fd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f237e82fd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11f237e82fd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</a:pP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autoencoder has two main parts: an encoder that maps the input into the code, and a decoder that maps the code to a reconstruction of the input. Could copy, but nah</a:t>
            </a:r>
            <a:endParaRPr/>
          </a:p>
        </p:txBody>
      </p:sp>
      <p:sp>
        <p:nvSpPr>
          <p:cNvPr id="789" name="Google Shape;789;g11f237e82fd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f237e82fd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11f237e82fd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4" name="Google Shape;804;g11f237e82fd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1f237e82fd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11f237e82fd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2" name="Google Shape;812;g11f237e82fd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f237e82fd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11f237e82fd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1" name="Google Shape;821;g11f237e82fd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1f237e82fd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11f237e82fd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Lighting conditions</a:t>
            </a:r>
            <a:endParaRPr/>
          </a:p>
        </p:txBody>
      </p:sp>
      <p:sp>
        <p:nvSpPr>
          <p:cNvPr id="829" name="Google Shape;829;g11f237e82fd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1f237e82fd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11f237e82fd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g11f237e82fd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1ef085dff0_3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11ef085dff0_3_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4" name="Google Shape;854;g11ef085dff0_3_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1ef085dff0_3_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1" name="Google Shape;861;g11ef085dff0_3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1ef085dff0_3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11ef085dff0_3_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9" name="Google Shape;869;g11ef085dff0_3_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1ef085dff0_3_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g11ef085dff0_3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ef085dff0_3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11ef085dff0_3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5" name="Google Shape;885;g11ef085dff0_3_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ef085dff0_3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" name="Google Shape;893;g11ef085dff0_3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1ef085dff0_3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11ef085dff0_3_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2" name="Google Shape;902;g11ef085dff0_3_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3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2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3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ef085dff0_3_6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1ef085dff0_3_6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96" name="Google Shape;96;g11ef085dff0_3_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1ef085dff0_3_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1ef085dff0_3_1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11ef085dff0_3_10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ef085dff0_3_14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1ef085dff0_3_1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04" name="Google Shape;104;g11ef085dff0_3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ef085dff0_3_1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11ef085dff0_3_18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8" name="Google Shape;108;g11ef085dff0_3_18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pic>
        <p:nvPicPr>
          <p:cNvPr id="109" name="Google Shape;109;g11ef085dff0_3_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ef085dff0_3_2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11ef085dff0_3_23"/>
          <p:cNvSpPr txBox="1"/>
          <p:nvPr>
            <p:ph idx="1" type="body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g11ef085dff0_3_23"/>
          <p:cNvSpPr txBox="1"/>
          <p:nvPr>
            <p:ph idx="2" type="body"/>
          </p:nvPr>
        </p:nvSpPr>
        <p:spPr>
          <a:xfrm>
            <a:off x="609600" y="1999491"/>
            <a:ext cx="5386917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4" name="Google Shape;114;g11ef085dff0_3_23"/>
          <p:cNvSpPr txBox="1"/>
          <p:nvPr>
            <p:ph idx="3" type="body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g11ef085dff0_3_23"/>
          <p:cNvSpPr txBox="1"/>
          <p:nvPr>
            <p:ph idx="4" type="body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pic>
        <p:nvPicPr>
          <p:cNvPr id="116" name="Google Shape;116;g11ef085dff0_3_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saic with Caption">
  <p:cSld name="Mosaic with Ca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f085dff0_3_30"/>
          <p:cNvSpPr/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1ef085dff0_3_30"/>
          <p:cNvSpPr/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1ef085dff0_3_30"/>
          <p:cNvSpPr/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1ef085dff0_3_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1ef085dff0_3_30"/>
          <p:cNvSpPr/>
          <p:nvPr>
            <p:ph idx="2" type="pic"/>
          </p:nvPr>
        </p:nvSpPr>
        <p:spPr>
          <a:xfrm>
            <a:off x="7538375" y="4496738"/>
            <a:ext cx="2253380" cy="1638935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g11ef085dff0_3_30"/>
          <p:cNvSpPr/>
          <p:nvPr>
            <p:ph idx="3" type="pic"/>
          </p:nvPr>
        </p:nvSpPr>
        <p:spPr>
          <a:xfrm>
            <a:off x="7538375" y="971967"/>
            <a:ext cx="2253380" cy="163575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g11ef085dff0_3_30"/>
          <p:cNvSpPr/>
          <p:nvPr>
            <p:ph idx="4" type="pic"/>
          </p:nvPr>
        </p:nvSpPr>
        <p:spPr>
          <a:xfrm>
            <a:off x="9936127" y="2733854"/>
            <a:ext cx="2253380" cy="1637841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g11ef085dff0_3_30"/>
          <p:cNvSpPr txBox="1"/>
          <p:nvPr>
            <p:ph idx="1" type="body"/>
          </p:nvPr>
        </p:nvSpPr>
        <p:spPr>
          <a:xfrm>
            <a:off x="630135" y="981113"/>
            <a:ext cx="6500261" cy="5163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6" name="Google Shape;126;g11ef085dff0_3_30"/>
          <p:cNvSpPr txBox="1"/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ef085dff0_3_4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9" name="Google Shape;129;g11ef085dff0_3_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1ef085dff0_3_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4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4"/>
          <p:cNvSpPr txBox="1"/>
          <p:nvPr>
            <p:ph idx="12" type="sldNum"/>
          </p:nvPr>
        </p:nvSpPr>
        <p:spPr>
          <a:xfrm>
            <a:off x="9448800" y="639072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ef085dff0_3_45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1ef085dff0_3_45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5" name="Google Shape;135;g11ef085dff0_3_45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ef085dff0_3_49"/>
          <p:cNvSpPr txBox="1"/>
          <p:nvPr>
            <p:ph type="title"/>
          </p:nvPr>
        </p:nvSpPr>
        <p:spPr>
          <a:xfrm>
            <a:off x="595745" y="4800600"/>
            <a:ext cx="109728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1ef085dff0_3_49"/>
          <p:cNvSpPr/>
          <p:nvPr>
            <p:ph idx="2" type="pic"/>
          </p:nvPr>
        </p:nvSpPr>
        <p:spPr>
          <a:xfrm>
            <a:off x="595745" y="612775"/>
            <a:ext cx="10972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1ef085dff0_3_49"/>
          <p:cNvSpPr txBox="1"/>
          <p:nvPr>
            <p:ph idx="1" type="body"/>
          </p:nvPr>
        </p:nvSpPr>
        <p:spPr>
          <a:xfrm>
            <a:off x="595745" y="5367338"/>
            <a:ext cx="109728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ef085dff0_3_5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1ef085dff0_3_53"/>
          <p:cNvSpPr txBox="1"/>
          <p:nvPr>
            <p:ph idx="1" type="body"/>
          </p:nvPr>
        </p:nvSpPr>
        <p:spPr>
          <a:xfrm rot="5400000">
            <a:off x="3604418" y="-1851818"/>
            <a:ext cx="49831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3" name="Google Shape;143;g11ef085dff0_3_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5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5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8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6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7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8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9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0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1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2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82"/>
          <p:cNvGrpSpPr/>
          <p:nvPr/>
        </p:nvGrpSpPr>
        <p:grpSpPr>
          <a:xfrm>
            <a:off x="0" y="6492876"/>
            <a:ext cx="10497339" cy="365126"/>
            <a:chOff x="0" y="6553200"/>
            <a:chExt cx="9144001" cy="304801"/>
          </a:xfrm>
        </p:grpSpPr>
        <p:sp>
          <p:nvSpPr>
            <p:cNvPr id="16" name="Google Shape;16;p82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  <a:solidFill>
              <a:srgbClr val="990000"/>
            </a:solidFill>
            <a:ln cap="flat" cmpd="sng" w="9525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82"/>
            <p:cNvSpPr txBox="1"/>
            <p:nvPr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1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Fair Representations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ef085dff0_3_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11ef085dff0_3_0"/>
          <p:cNvSpPr txBox="1"/>
          <p:nvPr>
            <p:ph idx="1" type="body"/>
          </p:nvPr>
        </p:nvSpPr>
        <p:spPr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0" name="Google Shape;90;g11ef085dff0_3_0"/>
          <p:cNvCxnSpPr/>
          <p:nvPr/>
        </p:nvCxnSpPr>
        <p:spPr>
          <a:xfrm>
            <a:off x="0" y="6223000"/>
            <a:ext cx="12192000" cy="0"/>
          </a:xfrm>
          <a:prstGeom prst="straightConnector1">
            <a:avLst/>
          </a:prstGeom>
          <a:noFill/>
          <a:ln cap="flat" cmpd="sng" w="28575">
            <a:solidFill>
              <a:srgbClr val="8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g11ef085dff0_3_0"/>
          <p:cNvSpPr txBox="1"/>
          <p:nvPr/>
        </p:nvSpPr>
        <p:spPr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8E0000"/>
                </a:solidFill>
                <a:latin typeface="Arial"/>
                <a:ea typeface="Arial"/>
                <a:cs typeface="Arial"/>
                <a:sym typeface="Arial"/>
              </a:rPr>
              <a:t>Information Sciences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11ef085dff0_3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3.png"/><Relationship Id="rId4" Type="http://schemas.openxmlformats.org/officeDocument/2006/relationships/image" Target="../media/image8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8.png"/><Relationship Id="rId4" Type="http://schemas.openxmlformats.org/officeDocument/2006/relationships/image" Target="../media/image101.png"/><Relationship Id="rId5" Type="http://schemas.openxmlformats.org/officeDocument/2006/relationships/image" Target="../media/image10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Relationship Id="rId4" Type="http://schemas.openxmlformats.org/officeDocument/2006/relationships/hyperlink" Target="https://www.vislang.ai/genderles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hyperlink" Target="https://yanaiela.github.io/presentations/demog-text-removal-emnlp18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Relationship Id="rId4" Type="http://schemas.openxmlformats.org/officeDocument/2006/relationships/image" Target="../media/image8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Fair Representations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Keith Burghardt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(Slides borrowed from Fred Morstatter)</a:t>
            </a:r>
            <a:br>
              <a:rPr lang="en-US"/>
            </a:br>
            <a:r>
              <a:rPr lang="en-US"/>
              <a:t>March 27,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Fairer representations</a:t>
            </a:r>
            <a:endParaRPr/>
          </a:p>
        </p:txBody>
      </p:sp>
      <p:sp>
        <p:nvSpPr>
          <p:cNvPr id="214" name="Google Shape;21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825625"/>
            <a:ext cx="7772400" cy="394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ef085dff0_3_11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Attacking Fairness</a:t>
            </a:r>
            <a:endParaRPr/>
          </a:p>
        </p:txBody>
      </p:sp>
      <p:sp>
        <p:nvSpPr>
          <p:cNvPr id="918" name="Google Shape;918;g11ef085dff0_3_112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Most poisoning attacks attack accuracy only.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Fairness measures are just as important and can be attacked by adversaries.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Adversaries can attack a system with regards to fairness to skew and bias decisions in their favor or in favor of a specific group in general.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E.g., in loan giving scenario or college admission.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Adversaries can attack government agencies and degrade their values and credibility to make them appear discriminatory.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Thus, still there can be safety and security concerns with regards to fairness metrics in adversarial setting.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19" name="Google Shape;919;g11ef085dff0_3_112"/>
          <p:cNvSpPr txBox="1"/>
          <p:nvPr/>
        </p:nvSpPr>
        <p:spPr>
          <a:xfrm>
            <a:off x="6017852" y="6357937"/>
            <a:ext cx="297223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1ef085dff0_3_11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Our Proposed Attacks on Fairness</a:t>
            </a:r>
            <a:endParaRPr/>
          </a:p>
        </p:txBody>
      </p:sp>
      <p:sp>
        <p:nvSpPr>
          <p:cNvPr id="926" name="Google Shape;926;g11ef085dff0_3_11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propose two sets of data poisoning attacks targeted toward fairness: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Anchoring Attacks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The goal is to skew the decision boundary by placement of poisoned instances. Two types of anchoring attack: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Random: Target points are chosen by random.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Non-random: Target points are chosen based on their popularity (near more similar instances).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Influence Attack on Fairness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The goal is to propose a loss function maximizing which can harm fairness.</a:t>
            </a:r>
            <a:endParaRPr/>
          </a:p>
        </p:txBody>
      </p:sp>
      <p:sp>
        <p:nvSpPr>
          <p:cNvPr id="927" name="Google Shape;927;g11ef085dff0_3_119"/>
          <p:cNvSpPr txBox="1"/>
          <p:nvPr/>
        </p:nvSpPr>
        <p:spPr>
          <a:xfrm>
            <a:off x="6017852" y="6357937"/>
            <a:ext cx="297223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1ef085dff0_3_12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General Terminology</a:t>
            </a:r>
            <a:endParaRPr/>
          </a:p>
        </p:txBody>
      </p:sp>
      <p:sp>
        <p:nvSpPr>
          <p:cNvPr id="933" name="Google Shape;933;g11ef085dff0_3_126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Advantaged Group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Historically preferred group. Has higher chance of getting the positive outcome.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Example: Males have higher chances in getting hired for specific types of jobs.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Thus, males are considered to be the advantaged group in this scenario.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Disadvantaged Group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Historically nonpreferred group. Has lower chance of getting the positive outcome.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the above example, females belong to the disadvantaged group.</a:t>
            </a:r>
            <a:endParaRPr/>
          </a:p>
        </p:txBody>
      </p:sp>
      <p:sp>
        <p:nvSpPr>
          <p:cNvPr id="934" name="Google Shape;934;g11ef085dff0_3_126"/>
          <p:cNvSpPr txBox="1"/>
          <p:nvPr/>
        </p:nvSpPr>
        <p:spPr>
          <a:xfrm>
            <a:off x="6017852" y="6357937"/>
            <a:ext cx="487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1ef085dff0_3_13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Anchoring Attack</a:t>
            </a:r>
            <a:endParaRPr/>
          </a:p>
        </p:txBody>
      </p:sp>
      <p:pic>
        <p:nvPicPr>
          <p:cNvPr id="941" name="Google Shape;941;g11ef085dff0_3_1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499" y="3366911"/>
            <a:ext cx="7867001" cy="28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g11ef085dff0_3_132"/>
          <p:cNvSpPr txBox="1"/>
          <p:nvPr/>
        </p:nvSpPr>
        <p:spPr>
          <a:xfrm>
            <a:off x="831270" y="1051737"/>
            <a:ext cx="10980929" cy="230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attack, we need to select some target instances.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is to cloud advantaged instances with label -1 with advantaged instances with label 1 and disadvantaged instances with label 1 with disadvantaged instances with label -1.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skew and bias the decision boundary as shown below.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11ef085dff0_3_132"/>
          <p:cNvSpPr txBox="1"/>
          <p:nvPr/>
        </p:nvSpPr>
        <p:spPr>
          <a:xfrm>
            <a:off x="6017852" y="6357937"/>
            <a:ext cx="5102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1ef085dff0_3_14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Influence Attack on Fairness</a:t>
            </a:r>
            <a:endParaRPr/>
          </a:p>
        </p:txBody>
      </p:sp>
      <p:sp>
        <p:nvSpPr>
          <p:cNvPr id="950" name="Google Shape;950;g11ef085dff0_3_140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the influence attack on fairness (IAF), we propose a loss function based on the decision boundary fairness measure* maximizing which using the influence attack will cause harm to fairness.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loss is composed of two parts one for controlling the accuracy and one controlling fairness regularized by a hyper-parameter as follows: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2250" lvl="1" marL="74295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sz="1000"/>
          </a:p>
          <a:p>
            <a:pPr indent="-222250" lvl="1" marL="74295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sz="1000"/>
          </a:p>
          <a:p>
            <a:pPr indent="0" lvl="1" marL="4572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*Zafar, Muhammad Bilal, et al. "Fairness constraints: Mechanisms for fair classification." </a:t>
            </a:r>
            <a:r>
              <a:rPr i="1" lang="en-US" sz="1000">
                <a:latin typeface="Times New Roman"/>
                <a:ea typeface="Times New Roman"/>
                <a:cs typeface="Times New Roman"/>
                <a:sym typeface="Times New Roman"/>
              </a:rPr>
              <a:t>Artificial Intelligence and Statistics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. PMLR, 2017.</a:t>
            </a:r>
            <a:endParaRPr/>
          </a:p>
        </p:txBody>
      </p:sp>
      <p:pic>
        <p:nvPicPr>
          <p:cNvPr id="951" name="Google Shape;951;g11ef085dff0_3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18" y="3808846"/>
            <a:ext cx="5791181" cy="1622137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11ef085dff0_3_140"/>
          <p:cNvSpPr txBox="1"/>
          <p:nvPr/>
        </p:nvSpPr>
        <p:spPr>
          <a:xfrm>
            <a:off x="6017852" y="6357937"/>
            <a:ext cx="4986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g11ef085dff0_3_140"/>
          <p:cNvPicPr preferRelativeResize="0"/>
          <p:nvPr/>
        </p:nvPicPr>
        <p:blipFill rotWithShape="1">
          <a:blip r:embed="rId4">
            <a:alphaModFix/>
          </a:blip>
          <a:srcRect b="861" l="0" r="0" t="7702"/>
          <a:stretch/>
        </p:blipFill>
        <p:spPr>
          <a:xfrm>
            <a:off x="6017852" y="3597766"/>
            <a:ext cx="5083368" cy="2114183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11ef085dff0_3_140"/>
          <p:cNvSpPr/>
          <p:nvPr/>
        </p:nvSpPr>
        <p:spPr>
          <a:xfrm>
            <a:off x="7430947" y="3597766"/>
            <a:ext cx="1805650" cy="48809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g11ef085dff0_3_140"/>
          <p:cNvSpPr/>
          <p:nvPr/>
        </p:nvSpPr>
        <p:spPr>
          <a:xfrm>
            <a:off x="609600" y="3923818"/>
            <a:ext cx="5096719" cy="150716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6" name="Google Shape;956;g11ef085dff0_3_140"/>
          <p:cNvCxnSpPr>
            <a:stCxn id="954" idx="0"/>
          </p:cNvCxnSpPr>
          <p:nvPr/>
        </p:nvCxnSpPr>
        <p:spPr>
          <a:xfrm rot="5400000">
            <a:off x="6486672" y="2817466"/>
            <a:ext cx="1066800" cy="2627400"/>
          </a:xfrm>
          <a:prstGeom prst="curvedConnector4">
            <a:avLst>
              <a:gd fmla="val -11663" name="adj1"/>
              <a:gd fmla="val 67182" name="adj2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1ef085dff0_3_15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Baselines</a:t>
            </a:r>
            <a:endParaRPr/>
          </a:p>
        </p:txBody>
      </p:sp>
      <p:sp>
        <p:nvSpPr>
          <p:cNvPr id="963" name="Google Shape;963;g11ef085dff0_3_152"/>
          <p:cNvSpPr txBox="1"/>
          <p:nvPr>
            <p:ph idx="1" type="body"/>
          </p:nvPr>
        </p:nvSpPr>
        <p:spPr>
          <a:xfrm>
            <a:off x="609600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Basic Influence Attack on Accuracy*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attack is merely targeting accuracy and is not optimized for fairness.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goal for its inclusion is: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 show that attacks optimized for accuracy can not target fairness measures.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Good baseline to compare the performance with regards to accuracy.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Poisoning Attack on Fairness**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attacks is proposed to target fairness.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goal for its inclusion is: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good baseline to compare with regards to fairness measures.</a:t>
            </a:r>
            <a:endParaRPr/>
          </a:p>
          <a:p>
            <a:pPr indent="-222250" lvl="1" marL="74295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1" marL="74295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1" marL="74295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1" marL="74295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*Koh, Pang Wei, Jacob Steinhardt, and Percy Liang. "Stronger data poisoning attacks break data sanitization defenses.” 2018.</a:t>
            </a:r>
            <a:endParaRPr/>
          </a:p>
          <a:p>
            <a:pPr indent="0" lvl="1" marL="4572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**Solans, David, Battista Biggio, and Carlos Castillo. "Poisoning Attacks on Algorithmic Fairness.” 2020.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64" name="Google Shape;964;g11ef085dff0_3_152"/>
          <p:cNvSpPr txBox="1"/>
          <p:nvPr/>
        </p:nvSpPr>
        <p:spPr>
          <a:xfrm>
            <a:off x="6017852" y="6357937"/>
            <a:ext cx="5334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1ef085dff0_3_15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Measures and Datasets</a:t>
            </a:r>
            <a:endParaRPr/>
          </a:p>
        </p:txBody>
      </p:sp>
      <p:sp>
        <p:nvSpPr>
          <p:cNvPr id="971" name="Google Shape;971;g11ef085dff0_3_15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addition to accuracy, we utilized two widely known fairness measures to report our results: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Statistical Parity Difference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Equality of Opportunity Difference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utilized three real world datasets in our experiments: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German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COMPAS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Drug Consumption</a:t>
            </a:r>
            <a:endParaRPr/>
          </a:p>
        </p:txBody>
      </p:sp>
      <p:sp>
        <p:nvSpPr>
          <p:cNvPr id="972" name="Google Shape;972;g11ef085dff0_3_159"/>
          <p:cNvSpPr txBox="1"/>
          <p:nvPr/>
        </p:nvSpPr>
        <p:spPr>
          <a:xfrm>
            <a:off x="6017852" y="6357937"/>
            <a:ext cx="5102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3" name="Google Shape;973;g11ef085dff0_3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8006" y="2521129"/>
            <a:ext cx="5283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g11ef085dff0_3_159"/>
          <p:cNvPicPr preferRelativeResize="0"/>
          <p:nvPr/>
        </p:nvPicPr>
        <p:blipFill rotWithShape="1">
          <a:blip r:embed="rId4">
            <a:alphaModFix/>
          </a:blip>
          <a:srcRect b="24623" l="0" r="0" t="0"/>
          <a:stretch/>
        </p:blipFill>
        <p:spPr>
          <a:xfrm>
            <a:off x="2559050" y="3430181"/>
            <a:ext cx="7073900" cy="50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1ef085dff0_3_16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Results and Findings</a:t>
            </a:r>
            <a:endParaRPr/>
          </a:p>
        </p:txBody>
      </p:sp>
      <p:pic>
        <p:nvPicPr>
          <p:cNvPr id="980" name="Google Shape;980;g11ef085dff0_3_1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5290" l="0" r="0" t="2170"/>
          <a:stretch/>
        </p:blipFill>
        <p:spPr>
          <a:xfrm>
            <a:off x="1089965" y="3970116"/>
            <a:ext cx="10012069" cy="2187616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11ef085dff0_3_168"/>
          <p:cNvSpPr txBox="1"/>
          <p:nvPr/>
        </p:nvSpPr>
        <p:spPr>
          <a:xfrm>
            <a:off x="609601" y="1146052"/>
            <a:ext cx="10980929" cy="2824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influence attack </a:t>
            </a:r>
            <a:r>
              <a:rPr b="0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accuracy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not effective in affecting fairness measures, while it affects accuracy the strongest.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influence attack on fairness is shown to be the strongest attack that can target fairness amongst all the attacks.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Anchoring attack is less subtle in harming accuracy as well as fairness measures compared to influence attack on fairness.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11ef085dff0_3_168"/>
          <p:cNvSpPr txBox="1"/>
          <p:nvPr/>
        </p:nvSpPr>
        <p:spPr>
          <a:xfrm>
            <a:off x="6017852" y="6357937"/>
            <a:ext cx="5681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1ef085dff0_3_17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5288" l="0" r="0" t="-13722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989" name="Google Shape;989;g11ef085dff0_3_17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64797" l="1161" r="2244" t="2301"/>
          <a:stretch/>
        </p:blipFill>
        <p:spPr>
          <a:xfrm>
            <a:off x="1102975" y="3596290"/>
            <a:ext cx="9986050" cy="2376246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g11ef085dff0_3_175"/>
          <p:cNvSpPr txBox="1"/>
          <p:nvPr/>
        </p:nvSpPr>
        <p:spPr>
          <a:xfrm>
            <a:off x="609601" y="1146052"/>
            <a:ext cx="10980929" cy="2450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28" l="-1038" r="0" t="-309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1ef085dff0_3_175"/>
          <p:cNvSpPr txBox="1"/>
          <p:nvPr/>
        </p:nvSpPr>
        <p:spPr>
          <a:xfrm>
            <a:off x="6017852" y="6357937"/>
            <a:ext cx="475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1ef085dff0_3_18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  <a:endParaRPr/>
          </a:p>
        </p:txBody>
      </p:sp>
      <p:sp>
        <p:nvSpPr>
          <p:cNvPr id="997" name="Google Shape;997;g11ef085dff0_3_183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Fairness measures are important and can be targeted by the adversaries.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light of this, we proposed two new families of attacks targeted towards fairness.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reported results on three real world datasets considering different measures.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Propose different types of poisoning attacks on fairness.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Not only poisoning attacks but work can be extended to other types of adversarial attacks, such as evasion attacks.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Propose ideas about defenses against these attacks.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Study whether existing defenses against accuracy-based attacks can be effective against fairness-based attacks.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98" name="Google Shape;998;g11ef085dff0_3_183"/>
          <p:cNvSpPr txBox="1"/>
          <p:nvPr/>
        </p:nvSpPr>
        <p:spPr>
          <a:xfrm>
            <a:off x="6017852" y="6357937"/>
            <a:ext cx="487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Fairer output</a:t>
            </a:r>
            <a:endParaRPr/>
          </a:p>
        </p:txBody>
      </p:sp>
      <p:sp>
        <p:nvSpPr>
          <p:cNvPr id="221" name="Google Shape;22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(g-SMOTE, etc.)</a:t>
            </a:r>
            <a:endParaRPr/>
          </a:p>
        </p:txBody>
      </p:sp>
      <p:pic>
        <p:nvPicPr>
          <p:cNvPr id="222" name="Google Shape;2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480" y="1442097"/>
            <a:ext cx="7772400" cy="473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28" name="Google Shape;228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(fine-tuning)</a:t>
            </a:r>
            <a:endParaRPr/>
          </a:p>
        </p:txBody>
      </p:sp>
      <p:pic>
        <p:nvPicPr>
          <p:cNvPr id="229" name="Google Shape;2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463327"/>
            <a:ext cx="7772400" cy="307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ef085dff0_1_1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36" name="Google Shape;236;g11ef085dff0_1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7" name="Google Shape;237;g11ef085dff0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825" y="1552459"/>
            <a:ext cx="10396850" cy="489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11ef085dff0_1_10"/>
          <p:cNvCxnSpPr/>
          <p:nvPr/>
        </p:nvCxnSpPr>
        <p:spPr>
          <a:xfrm>
            <a:off x="473100" y="4642500"/>
            <a:ext cx="1859700" cy="0"/>
          </a:xfrm>
          <a:prstGeom prst="straightConnector1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ef085dff0_3_189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Biases within a DNN</a:t>
            </a:r>
            <a:endParaRPr/>
          </a:p>
        </p:txBody>
      </p:sp>
      <p:sp>
        <p:nvSpPr>
          <p:cNvPr id="244" name="Google Shape;244;g11ef085dff0_3_18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245" name="Google Shape;245;g11ef085dff0_3_189"/>
          <p:cNvPicPr preferRelativeResize="0"/>
          <p:nvPr/>
        </p:nvPicPr>
        <p:blipFill rotWithShape="1">
          <a:blip r:embed="rId3">
            <a:alphaModFix/>
          </a:blip>
          <a:srcRect b="13037" l="0" r="0" t="0"/>
          <a:stretch/>
        </p:blipFill>
        <p:spPr>
          <a:xfrm>
            <a:off x="1162050" y="1406259"/>
            <a:ext cx="8191500" cy="414872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1ef085dff0_3_189"/>
          <p:cNvSpPr txBox="1"/>
          <p:nvPr/>
        </p:nvSpPr>
        <p:spPr>
          <a:xfrm>
            <a:off x="4758775" y="5324148"/>
            <a:ext cx="1633781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Biases</a:t>
            </a:r>
            <a:endParaRPr/>
          </a:p>
        </p:txBody>
      </p:sp>
      <p:sp>
        <p:nvSpPr>
          <p:cNvPr id="247" name="Google Shape;247;g11ef085dff0_3_189"/>
          <p:cNvSpPr txBox="1"/>
          <p:nvPr/>
        </p:nvSpPr>
        <p:spPr>
          <a:xfrm>
            <a:off x="3149914" y="1594792"/>
            <a:ext cx="4833374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Detecting and Mitigating Biases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How does a model arrive at a decision?</a:t>
            </a:r>
            <a:endParaRPr/>
          </a:p>
        </p:txBody>
      </p:sp>
      <p:sp>
        <p:nvSpPr>
          <p:cNvPr id="253" name="Google Shape;253;p11"/>
          <p:cNvSpPr txBox="1"/>
          <p:nvPr>
            <p:ph idx="1" type="body"/>
          </p:nvPr>
        </p:nvSpPr>
        <p:spPr>
          <a:xfrm>
            <a:off x="838200" y="1825625"/>
            <a:ext cx="658117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Local interpretation: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Individual predictions may not be fair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scrutinize each decision with interpretable AI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254" name="Google Shape;254;p11"/>
          <p:cNvPicPr preferRelativeResize="0"/>
          <p:nvPr/>
        </p:nvPicPr>
        <p:blipFill rotWithShape="1">
          <a:blip r:embed="rId3">
            <a:alphaModFix/>
          </a:blip>
          <a:srcRect b="9399" l="0" r="0" t="0"/>
          <a:stretch/>
        </p:blipFill>
        <p:spPr>
          <a:xfrm>
            <a:off x="7267937" y="1621358"/>
            <a:ext cx="4610100" cy="4050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60" name="Google Shape;260;p12"/>
          <p:cNvSpPr txBox="1"/>
          <p:nvPr>
            <p:ph idx="1" type="body"/>
          </p:nvPr>
        </p:nvSpPr>
        <p:spPr>
          <a:xfrm>
            <a:off x="838200" y="1825625"/>
            <a:ext cx="582881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Global interpretation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model picking up useful info?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 biases? e.g.,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Low-level concept like eye color to determine if someone gets a job (eye color can correlate with race)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High-level concept like representations predict race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Goal: task should not depend on race, so representations should not correlate with race</a:t>
            </a:r>
            <a:endParaRPr/>
          </a:p>
        </p:txBody>
      </p:sp>
      <p:pic>
        <p:nvPicPr>
          <p:cNvPr descr="Diagram&#10;&#10;Description automatically generated"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218" y="1485355"/>
            <a:ext cx="40640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268" name="Google Shape;2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1604963"/>
            <a:ext cx="76581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74" name="Google Shape;274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Knowing person was not a woman increased model confidence in “doctor” prediction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Discriminate towards women!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Adversarial training to remove gender could make better (fairer) model</a:t>
            </a:r>
            <a:endParaRPr/>
          </a:p>
        </p:txBody>
      </p:sp>
      <p:pic>
        <p:nvPicPr>
          <p:cNvPr id="275" name="Google Shape;275;p14"/>
          <p:cNvPicPr preferRelativeResize="0"/>
          <p:nvPr/>
        </p:nvPicPr>
        <p:blipFill rotWithShape="1">
          <a:blip r:embed="rId3">
            <a:alphaModFix/>
          </a:blip>
          <a:srcRect b="13908" l="0" r="0" t="0"/>
          <a:stretch/>
        </p:blipFill>
        <p:spPr>
          <a:xfrm>
            <a:off x="3576621" y="3766510"/>
            <a:ext cx="5717850" cy="262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DNN interpretation to remove biases</a:t>
            </a:r>
            <a:endParaRPr/>
          </a:p>
        </p:txBody>
      </p:sp>
      <p:sp>
        <p:nvSpPr>
          <p:cNvPr id="281" name="Google Shape;28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282" name="Google Shape;2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992" y="2110023"/>
            <a:ext cx="11044016" cy="320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f237e82fd_0_249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156" name="Google Shape;156;g11f237e82fd_0_249"/>
          <p:cNvSpPr txBox="1"/>
          <p:nvPr>
            <p:ph idx="1" type="body"/>
          </p:nvPr>
        </p:nvSpPr>
        <p:spPr>
          <a:xfrm>
            <a:off x="-967740" y="183705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7" name="Google Shape;157;g11f237e82fd_0_249"/>
          <p:cNvPicPr preferRelativeResize="0"/>
          <p:nvPr/>
        </p:nvPicPr>
        <p:blipFill rotWithShape="1">
          <a:blip r:embed="rId3">
            <a:alphaModFix/>
          </a:blip>
          <a:srcRect b="46792" l="16875" r="16469" t="0"/>
          <a:stretch/>
        </p:blipFill>
        <p:spPr>
          <a:xfrm>
            <a:off x="1194435" y="2530573"/>
            <a:ext cx="8126730" cy="246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DNN interpretation to remove biases</a:t>
            </a:r>
            <a:endParaRPr/>
          </a:p>
        </p:txBody>
      </p:sp>
      <p:sp>
        <p:nvSpPr>
          <p:cNvPr id="288" name="Google Shape;288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Add to loss function to disentangle association between representations and biases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‘The conversation with Malik was heartbreaking’ annotated as:</a:t>
            </a:r>
            <a:br>
              <a:rPr lang="en-US"/>
            </a:br>
            <a:r>
              <a:rPr lang="en-US"/>
              <a:t>[0, 0, 0, 1, 0, 0]</a:t>
            </a:r>
            <a:br>
              <a:rPr lang="en-US"/>
            </a:br>
            <a:r>
              <a:rPr lang="en-US"/>
              <a:t>indicating that ‘Malik’ is correlated with race, while the rest words are considered as task relevant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Similar accuracy, more fair</a:t>
            </a:r>
            <a:endParaRPr/>
          </a:p>
        </p:txBody>
      </p:sp>
      <p:sp>
        <p:nvSpPr>
          <p:cNvPr id="294" name="Google Shape;294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Table&#10;&#10;Description automatically generated" id="295" name="Google Shape;2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336" y="2011680"/>
            <a:ext cx="11449328" cy="364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Aside: Adult dataset is very common</a:t>
            </a:r>
            <a:endParaRPr/>
          </a:p>
        </p:txBody>
      </p:sp>
      <p:sp>
        <p:nvSpPr>
          <p:cNvPr id="301" name="Google Shape;30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Predict income: &gt;50K, &lt;=50K.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Protected feature: often gender, but other attributes include: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age: continuous.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workclass: Private, Self-emp-not-inc, Self-emp-inc, Federal-gov, Local-gov, State-gov, Without-pay, Never-worked.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fnlwgt: continuous.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education: Bachelors, Some-college, 11th, HS-grad, Prof-school, Assoc-acdm, Assoc-voc, 9th, 7th-8th, 12th, Masters, 1st-4th, 10th, Doctorate, 5th-6th, Preschool.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education-num: continuous.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marital-status: Married-civ-spouse, Divorced, Never-married, Separated, Widowed, Married-spouse-absent, Married-AF-spouse.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occupation: Tech-support, Craft-repair, Other-service, Sales, Exec-managerial, Prof-specialty, Handlers-cleaners, Machine-op-inspct, Adm-clerical, Farming-fishing, Transport-moving, Priv-house-serv, Protective-serv, Armed-Forces.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relationship: Wife, Own-child, Husband, Not-in-family, Other-relative, Unmarried.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race: White, Asian-Pac-Islander, Amer-Indian-Eskimo, Other, Black.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sex: Female, Male.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capital-gain: continuous.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capital-loss: continuous.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hours-per-week: continuous.</a:t>
            </a:r>
            <a:b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123654"/>
                </a:solidFill>
                <a:latin typeface="Arial"/>
                <a:ea typeface="Arial"/>
                <a:cs typeface="Arial"/>
                <a:sym typeface="Arial"/>
              </a:rPr>
              <a:t>native-country: United-States, Cambodia, England, Puerto-Rico, Canada, Germany, Outlying-US(Guam-USVI-etc), India, Japan, Greece, South, China, Cuba, Iran, Honduras, Philippines, Italy, Poland, Jamaica, Vietnam, Mexico, Portugal, Ireland, France, Dominican-Republic, Laos, Ecuador, Taiwan, Haiti, Columbia, Hungary, Guatemala, Nicaragua, Scotland, Thailand, Yugoslavia, El-Salvador, Trinadad&amp;Tobago, Peru, Hong, Holand-Netherlands.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ef085dff0_1_17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08" name="Google Shape;308;g11ef085dff0_1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9" name="Google Shape;309;g11ef085dff0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112" y="1977872"/>
            <a:ext cx="8247685" cy="384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ef085dff0_1_24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16" name="Google Shape;316;g11ef085dff0_1_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7" name="Google Shape;317;g11ef085dff0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03985"/>
            <a:ext cx="9244000" cy="4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ef085dff0_1_3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24" name="Google Shape;324;g11ef085dff0_1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5" name="Google Shape;325;g11ef085dff0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381124"/>
            <a:ext cx="8901100" cy="504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ef085dff0_1_3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32" name="Google Shape;332;g11ef085dff0_1_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3" name="Google Shape;333;g11ef085dff0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9313" y="1825625"/>
            <a:ext cx="7093363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ef085dff0_1_6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40" name="Google Shape;340;g11ef085dff0_1_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1" name="Google Shape;341;g11ef085dff0_1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788" y="1601228"/>
            <a:ext cx="8426425" cy="4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ef085dff0_1_67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48" name="Google Shape;348;g11ef085dff0_1_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9" name="Google Shape;349;g11ef085dff0_1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090" y="1722588"/>
            <a:ext cx="8369825" cy="45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ef085dff0_1_74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56" name="Google Shape;356;g11ef085dff0_1_7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7" name="Google Shape;357;g11ef085dff0_1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638" y="1686089"/>
            <a:ext cx="8314724" cy="46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63" name="Google Shape;16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710" y="1356678"/>
            <a:ext cx="8100060" cy="487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ef085dff0_1_8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64" name="Google Shape;364;g11ef085dff0_1_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5" name="Google Shape;365;g11ef085dff0_1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22" y="1618275"/>
            <a:ext cx="9708750" cy="47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ef085dff0_1_8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72" name="Google Shape;372;g11ef085dff0_1_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3" name="Google Shape;373;g11ef085dff0_1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313" y="1516715"/>
            <a:ext cx="8067375" cy="49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ef085dff0_1_95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80" name="Google Shape;380;g11ef085dff0_1_9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1" name="Google Shape;381;g11ef085dff0_1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0525" y="1556790"/>
            <a:ext cx="8330950" cy="48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ef085dff0_1_102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88" name="Google Shape;388;g11ef085dff0_1_1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9" name="Google Shape;389;g11ef085dff0_1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78" y="1368716"/>
            <a:ext cx="9255450" cy="51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ef085dff0_1_109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396" name="Google Shape;396;g11ef085dff0_1_10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7" name="Google Shape;397;g11ef085dff0_1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678" y="1667678"/>
            <a:ext cx="9554236" cy="46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ef085dff0_1_116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404" name="Google Shape;404;g11ef085dff0_1_1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5" name="Google Shape;405;g11ef085dff0_1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250" y="1442500"/>
            <a:ext cx="9177100" cy="49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ef085dff0_1_123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412" name="Google Shape;412;g11ef085dff0_1_1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3" name="Google Shape;413;g11ef085dff0_1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42" y="1681413"/>
            <a:ext cx="10095725" cy="46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ef085dff0_1_13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420" name="Google Shape;420;g11ef085dff0_1_1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1" name="Google Shape;421;g11ef085dff0_1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25" y="1517125"/>
            <a:ext cx="9072350" cy="49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f237e82fd_0_155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428" name="Google Shape;428;g11f237e82fd_0_1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9" name="Google Shape;429;g11f237e82fd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5625" y="2424137"/>
            <a:ext cx="6260750" cy="40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1f237e82fd_0_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8925" y="581025"/>
            <a:ext cx="65341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ef085dff0_1_137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437" name="Google Shape;437;g11ef085dff0_1_1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38" name="Google Shape;438;g11ef085dff0_1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3" y="1427175"/>
            <a:ext cx="8753475" cy="496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ef085dff0_1_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Unfairness at different levels</a:t>
            </a:r>
            <a:endParaRPr/>
          </a:p>
        </p:txBody>
      </p:sp>
      <p:pic>
        <p:nvPicPr>
          <p:cNvPr id="171" name="Google Shape;171;g11ef085dff0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" y="1345100"/>
            <a:ext cx="1042035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1ef085dff0_1_0"/>
          <p:cNvSpPr txBox="1"/>
          <p:nvPr/>
        </p:nvSpPr>
        <p:spPr>
          <a:xfrm>
            <a:off x="0" y="5845075"/>
            <a:ext cx="1042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Du, M., Yang, F., Zou, N., &amp; Hu, X. (2020). Fairness in deep learning: A computational perspective. </a:t>
            </a:r>
            <a:r>
              <a:rPr b="0" i="1" lang="en-US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IEEE Intelligent Systems</a:t>
            </a:r>
            <a:r>
              <a:rPr b="0" i="0" lang="en-US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36</a:t>
            </a:r>
            <a:r>
              <a:rPr b="0" i="0" lang="en-US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(4), 25-34.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g11ef085dff0_1_0"/>
          <p:cNvCxnSpPr/>
          <p:nvPr/>
        </p:nvCxnSpPr>
        <p:spPr>
          <a:xfrm>
            <a:off x="161375" y="3804075"/>
            <a:ext cx="1859700" cy="0"/>
          </a:xfrm>
          <a:prstGeom prst="straightConnector1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ef085dff0_1_144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445" name="Google Shape;445;g11ef085dff0_1_1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6" name="Google Shape;446;g11ef085dff0_1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440" y="1266050"/>
            <a:ext cx="9125125" cy="49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1ef085dff0_1_144"/>
          <p:cNvSpPr txBox="1"/>
          <p:nvPr/>
        </p:nvSpPr>
        <p:spPr>
          <a:xfrm>
            <a:off x="3238425" y="6176825"/>
            <a:ext cx="59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https://www.vislang.ai/genderless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453" name="Google Shape;45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Graphical user interface&#10;&#10;Description automatically generated with medium confidence" id="454" name="Google Shape;4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300" y="1325563"/>
            <a:ext cx="73914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460" name="Google Shape;460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461" name="Google Shape;4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810" y="1940754"/>
            <a:ext cx="7772400" cy="412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467" name="Google Shape;46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person holding a skateboard&#10;&#10;Description automatically generated with low confidence" id="468" name="Google Shape;4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8548" y="1596707"/>
            <a:ext cx="4598504" cy="4580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474" name="Google Shape;474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hart, scatter chart&#10;&#10;Description automatically generated" id="475" name="Google Shape;4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1850" y="2039144"/>
            <a:ext cx="741680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3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481" name="Google Shape;48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picture containing text, different, various, same&#10;&#10;Description automatically generated" id="482" name="Google Shape;4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94230"/>
            <a:ext cx="7772400" cy="3018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4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488" name="Google Shape;488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hart, scatter chart&#10;&#10;Description automatically generated" id="489" name="Google Shape;4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1052" y="1607714"/>
            <a:ext cx="6370128" cy="456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/>
          <p:nvPr>
            <p:ph type="title"/>
          </p:nvPr>
        </p:nvSpPr>
        <p:spPr>
          <a:xfrm>
            <a:off x="0" y="2766218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Text representations</a:t>
            </a:r>
            <a:endParaRPr/>
          </a:p>
        </p:txBody>
      </p:sp>
      <p:sp>
        <p:nvSpPr>
          <p:cNvPr id="495" name="Google Shape;495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ef085dff0_1_154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02" name="Google Shape;502;g11ef085dff0_1_1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03" name="Google Shape;503;g11ef085dff0_1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4676"/>
            <a:ext cx="12191999" cy="477624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1ef085dff0_1_154"/>
          <p:cNvSpPr txBox="1"/>
          <p:nvPr/>
        </p:nvSpPr>
        <p:spPr>
          <a:xfrm>
            <a:off x="53900" y="5966575"/>
            <a:ext cx="61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Slides: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https://yanaiela.github.io/presentations/demog-text-removal-emnlp18.pdf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f237e82fd_0_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11" name="Google Shape;511;g11f237e82fd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2" name="Google Shape;512;g11f237e82f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60760"/>
            <a:ext cx="12192002" cy="520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Fairer features</a:t>
            </a:r>
            <a:endParaRPr/>
          </a:p>
        </p:txBody>
      </p:sp>
      <p:sp>
        <p:nvSpPr>
          <p:cNvPr id="179" name="Google Shape;17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4660" y="1346880"/>
            <a:ext cx="6202680" cy="4830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f237e82fd_0_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19" name="Google Shape;519;g11f237e82fd_0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20" name="Google Shape;520;g11f237e82fd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8440"/>
            <a:ext cx="12192002" cy="441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f237e82fd_0_15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27" name="Google Shape;527;g11f237e82fd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28" name="Google Shape;528;g11f237e82fd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0089"/>
            <a:ext cx="12192000" cy="5870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f237e82fd_0_22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35" name="Google Shape;535;g11f237e82fd_0_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36" name="Google Shape;536;g11f237e82fd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3727"/>
            <a:ext cx="12192001" cy="607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f237e82fd_0_29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Instead of hiring, use common model of emojis</a:t>
            </a:r>
            <a:endParaRPr/>
          </a:p>
        </p:txBody>
      </p:sp>
      <p:sp>
        <p:nvSpPr>
          <p:cNvPr id="543" name="Google Shape;543;g11f237e82fd_0_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44" name="Google Shape;544;g11f237e82fd_0_29"/>
          <p:cNvPicPr preferRelativeResize="0"/>
          <p:nvPr/>
        </p:nvPicPr>
        <p:blipFill rotWithShape="1">
          <a:blip r:embed="rId3">
            <a:alphaModFix/>
          </a:blip>
          <a:srcRect b="26373" l="0" r="0" t="34426"/>
          <a:stretch/>
        </p:blipFill>
        <p:spPr>
          <a:xfrm>
            <a:off x="974202" y="2615878"/>
            <a:ext cx="10243595" cy="219919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f237e82fd_0_36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51" name="Google Shape;551;g11f237e82fd_0_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2" name="Google Shape;552;g11f237e82fd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256"/>
            <a:ext cx="12192000" cy="606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f237e82fd_0_43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59" name="Google Shape;559;g11f237e82fd_0_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0" name="Google Shape;560;g11f237e82fd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424"/>
            <a:ext cx="12192000" cy="571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f237e82fd_0_5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67" name="Google Shape;567;g11f237e82fd_0_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8" name="Google Shape;568;g11f237e82fd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19"/>
            <a:ext cx="12192000" cy="5929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f237e82fd_0_57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75" name="Google Shape;575;g11f237e82fd_0_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76" name="Google Shape;576;g11f237e82fd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1850"/>
            <a:ext cx="12192000" cy="563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f237e82fd_0_64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83" name="Google Shape;583;g11f237e82fd_0_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84" name="Google Shape;584;g11f237e82fd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800" y="1469563"/>
            <a:ext cx="9104000" cy="50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f237e82fd_0_7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91" name="Google Shape;591;g11f237e82fd_0_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92" name="Google Shape;592;g11f237e82fd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963" y="1369390"/>
            <a:ext cx="8982075" cy="511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Fairer features</a:t>
            </a:r>
            <a:endParaRPr/>
          </a:p>
        </p:txBody>
      </p:sp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7" name="Google Shape;1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825625"/>
            <a:ext cx="7772400" cy="378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f237e82fd_0_7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599" name="Google Shape;599;g11f237e82fd_0_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00" name="Google Shape;600;g11f237e82fd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928" y="1415275"/>
            <a:ext cx="8212150" cy="51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f237e82fd_0_85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07" name="Google Shape;607;g11f237e82fd_0_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08" name="Google Shape;608;g11f237e82fd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665" y="1370128"/>
            <a:ext cx="8262275" cy="51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f237e82fd_0_92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15" name="Google Shape;615;g11f237e82fd_0_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16" name="Google Shape;616;g11f237e82fd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000" y="1328753"/>
            <a:ext cx="9085750" cy="51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f237e82fd_0_99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23" name="Google Shape;623;g11f237e82fd_0_9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24" name="Google Shape;624;g11f237e82fd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653" y="1427100"/>
            <a:ext cx="9414301" cy="51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1f237e82fd_0_106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31" name="Google Shape;631;g11f237e82fd_0_10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2" name="Google Shape;632;g11f237e82fd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500" y="1325703"/>
            <a:ext cx="9044999" cy="50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f237e82fd_0_113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39" name="Google Shape;639;g11f237e82fd_0_1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40" name="Google Shape;640;g11f237e82fd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628" y="1242703"/>
            <a:ext cx="9366349" cy="5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f237e82fd_0_12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47" name="Google Shape;647;g11f237e82fd_0_1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48" name="Google Shape;648;g11f237e82fd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115" y="1325700"/>
            <a:ext cx="9139774" cy="51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f237e82fd_0_127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55" name="Google Shape;655;g11f237e82fd_0_1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56" name="Google Shape;656;g11f237e82fd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525" y="1419225"/>
            <a:ext cx="9307324" cy="49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f237e82fd_0_134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63" name="Google Shape;663;g11f237e82fd_0_1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64" name="Google Shape;664;g11f237e82fd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188" y="1645575"/>
            <a:ext cx="6911625" cy="47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f237e82fd_0_257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71" name="Google Shape;671;g11f237e82fd_0_2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72" name="Google Shape;672;g11f237e82fd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488" y="642938"/>
            <a:ext cx="9725025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Fairer features</a:t>
            </a:r>
            <a:endParaRPr/>
          </a:p>
        </p:txBody>
      </p:sp>
      <p:sp>
        <p:nvSpPr>
          <p:cNvPr id="193" name="Google Shape;19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4" name="Google Shape;1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825625"/>
            <a:ext cx="7772400" cy="420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1f237e82fd_0_14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79" name="Google Shape;679;g11f237e82fd_0_1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0" name="Google Shape;680;g11f237e82fd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67" y="1681713"/>
            <a:ext cx="9786275" cy="46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f237e82fd_0_14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Error Analysis</a:t>
            </a:r>
            <a:endParaRPr/>
          </a:p>
        </p:txBody>
      </p:sp>
      <p:sp>
        <p:nvSpPr>
          <p:cNvPr id="687" name="Google Shape;687;g11f237e82fd_0_1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8" name="Google Shape;688;g11f237e82fd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00" y="1754904"/>
            <a:ext cx="9659409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f237e82fd_0_163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695" name="Google Shape;695;g11f237e82fd_0_1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6" name="Google Shape;696;g11f237e82fd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26" y="2181693"/>
            <a:ext cx="8157547" cy="249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6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“Relationship Status”</a:t>
            </a:r>
            <a:endParaRPr/>
          </a:p>
        </p:txBody>
      </p:sp>
      <p:sp>
        <p:nvSpPr>
          <p:cNvPr id="702" name="Google Shape;702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hart&#10;&#10;Description automatically generated" id="703" name="Google Shape;7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325563"/>
            <a:ext cx="7772400" cy="435964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26"/>
          <p:cNvSpPr txBox="1"/>
          <p:nvPr/>
        </p:nvSpPr>
        <p:spPr>
          <a:xfrm>
            <a:off x="2743200" y="5532437"/>
            <a:ext cx="212910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/>
          </a:p>
        </p:txBody>
      </p:sp>
      <p:sp>
        <p:nvSpPr>
          <p:cNvPr id="705" name="Google Shape;705;p26"/>
          <p:cNvSpPr txBox="1"/>
          <p:nvPr/>
        </p:nvSpPr>
        <p:spPr>
          <a:xfrm>
            <a:off x="7319693" y="5522954"/>
            <a:ext cx="115608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Fair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How is fairness being satisfied?</a:t>
            </a:r>
            <a:endParaRPr/>
          </a:p>
        </p:txBody>
      </p:sp>
      <p:sp>
        <p:nvSpPr>
          <p:cNvPr id="711" name="Google Shape;7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Figure 1 (left) we can see that our method deals with the notorious problem of a husband or wife relationship status being a direct proxy for gender (Q2). Our method recognizes this across all repeats in an unsupervised manner and reduces the wife category which is associated with a negative prediction. Other categories that have less correlation with the protected characteristic, such as race, largely remain unmodified (Figure 1 (right)).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8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717" name="Google Shape;71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18" name="Google Shape;7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144" y="1825625"/>
            <a:ext cx="4657750" cy="342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9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724" name="Google Shape;724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collage of a person&#10;&#10;Description automatically generated with low confidence" id="725" name="Google Shape;7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4040" y="1978660"/>
            <a:ext cx="7772400" cy="365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0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731" name="Google Shape;73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Table&#10;&#10;Description automatically generated" id="732" name="Google Shape;7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420" y="2037080"/>
            <a:ext cx="7772400" cy="312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738" name="Google Shape;738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collage of people&#10;&#10;Description automatically generated with medium confidence" id="739" name="Google Shape;7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650" y="2232660"/>
            <a:ext cx="7772400" cy="292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2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745" name="Google Shape;745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collage of a person's face&#10;&#10;Description automatically generated" id="746" name="Google Shape;7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870" y="1825625"/>
            <a:ext cx="7772400" cy="391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Fairer representations</a:t>
            </a:r>
            <a:endParaRPr/>
          </a:p>
        </p:txBody>
      </p:sp>
      <p:sp>
        <p:nvSpPr>
          <p:cNvPr id="200" name="Google Shape;20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1" name="Google Shape;2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993" y="1494038"/>
            <a:ext cx="4759717" cy="501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f237e82fd_0_22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753" name="Google Shape;753;g11f237e82fd_0_2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54" name="Google Shape;754;g11f237e82fd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250" y="411758"/>
            <a:ext cx="12192001" cy="257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11f237e82fd_0_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0350" y="2795250"/>
            <a:ext cx="64008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Research goal</a:t>
            </a:r>
            <a:endParaRPr/>
          </a:p>
        </p:txBody>
      </p:sp>
      <p:sp>
        <p:nvSpPr>
          <p:cNvPr id="761" name="Google Shape;76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630"/>
              <a:buChar char="•"/>
            </a:pPr>
            <a:r>
              <a:rPr lang="en-US"/>
              <a:t>post-processing bias mitigation technique by diminishing the weights of features most responsible for causing unfairness.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630"/>
              <a:buChar char="•"/>
            </a:pPr>
            <a:r>
              <a:rPr lang="en-US"/>
              <a:t>Data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8235"/>
              <a:buChar char="•"/>
            </a:pPr>
            <a:r>
              <a:rPr lang="en-US"/>
              <a:t>Biosbias 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Short bios of individuals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Predict occupation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8235"/>
              <a:buChar char="•"/>
            </a:pPr>
            <a:r>
              <a:rPr lang="en-US"/>
              <a:t>UCI Adult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Census data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Outcome: income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Protected group: gender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8235"/>
              <a:buChar char="•"/>
            </a:pPr>
            <a:r>
              <a:rPr lang="en-US"/>
              <a:t>Heritage health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Patient information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Protected group: age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5882"/>
              <a:buChar char="•"/>
            </a:pPr>
            <a:r>
              <a:rPr lang="en-US"/>
              <a:t>task is to predict the Charleson Index (comorbidity index, which is a patient survival indicator).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6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4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Attention to reduce bias</a:t>
            </a:r>
            <a:endParaRPr/>
          </a:p>
        </p:txBody>
      </p:sp>
      <p:sp>
        <p:nvSpPr>
          <p:cNvPr id="767" name="Google Shape;76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In a general classification model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each feature fk a vector representation ek of length d e is learned.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is passed to the attention layer which produces a d e -dimensional vector representation for the sample instance i which is passed to two dense layers to get the final classification output.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The Attribution framework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has the same architecture as the general model.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One outcome is obtained through the original model and another through the model that has some attention weights zeroed.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observed difference in accuracy and fairness measures will indicate the effect of the zeroed out features on accuracy and fairness.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5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773" name="Google Shape;773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hart, histogram, scatter chart&#10;&#10;Description automatically generated" id="774" name="Google Shape;774;p35"/>
          <p:cNvPicPr preferRelativeResize="0"/>
          <p:nvPr/>
        </p:nvPicPr>
        <p:blipFill rotWithShape="1">
          <a:blip r:embed="rId3">
            <a:alphaModFix/>
          </a:blip>
          <a:srcRect b="49556" l="0" r="0" t="0"/>
          <a:stretch/>
        </p:blipFill>
        <p:spPr>
          <a:xfrm>
            <a:off x="244446" y="1825625"/>
            <a:ext cx="5297975" cy="3530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, scatter chart&#10;&#10;Description automatically generated" id="775" name="Google Shape;775;p35"/>
          <p:cNvPicPr preferRelativeResize="0"/>
          <p:nvPr/>
        </p:nvPicPr>
        <p:blipFill rotWithShape="1">
          <a:blip r:embed="rId3">
            <a:alphaModFix/>
          </a:blip>
          <a:srcRect b="0" l="0" r="0" t="49556"/>
          <a:stretch/>
        </p:blipFill>
        <p:spPr>
          <a:xfrm>
            <a:off x="5542421" y="1825625"/>
            <a:ext cx="5297975" cy="353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f237e82fd_0_22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782" name="Google Shape;782;g11f237e82fd_0_2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83" name="Google Shape;783;g11f237e82fd_0_228"/>
          <p:cNvPicPr preferRelativeResize="0"/>
          <p:nvPr/>
        </p:nvPicPr>
        <p:blipFill rotWithShape="1">
          <a:blip r:embed="rId3">
            <a:alphaModFix/>
          </a:blip>
          <a:srcRect b="12248" l="0" r="0" t="0"/>
          <a:stretch/>
        </p:blipFill>
        <p:spPr>
          <a:xfrm>
            <a:off x="180975" y="-28575"/>
            <a:ext cx="9745726" cy="44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11f237e82fd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125" y="4646825"/>
            <a:ext cx="101917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11f237e82fd_0_228"/>
          <p:cNvSpPr txBox="1"/>
          <p:nvPr/>
        </p:nvSpPr>
        <p:spPr>
          <a:xfrm>
            <a:off x="4964940" y="4365575"/>
            <a:ext cx="130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Biosbias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1f237e82fd_0_17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792" name="Google Shape;792;g11f237e82fd_0_1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93" name="Google Shape;793;g11f237e82fd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849" y="1744212"/>
            <a:ext cx="8254301" cy="2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What is a VAR</a:t>
            </a:r>
            <a:endParaRPr/>
          </a:p>
        </p:txBody>
      </p:sp>
      <p:sp>
        <p:nvSpPr>
          <p:cNvPr id="799" name="Google Shape;799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Reminder: Variational Autoencoder replicates original input based on </a:t>
            </a:r>
            <a:r>
              <a:rPr i="1" lang="en-US"/>
              <a:t>sampled</a:t>
            </a:r>
            <a:r>
              <a:rPr lang="en-US"/>
              <a:t> latent space</a:t>
            </a:r>
            <a:endParaRPr/>
          </a:p>
        </p:txBody>
      </p:sp>
      <p:pic>
        <p:nvPicPr>
          <p:cNvPr id="800" name="Google Shape;8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079" y="2908325"/>
            <a:ext cx="3847850" cy="35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1f237e82fd_0_187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807" name="Google Shape;807;g11f237e82fd_0_1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08" name="Google Shape;808;g11f237e82fd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850" y="261938"/>
            <a:ext cx="10020300" cy="6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f237e82fd_0_179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Goal</a:t>
            </a:r>
            <a:endParaRPr/>
          </a:p>
        </p:txBody>
      </p:sp>
      <p:sp>
        <p:nvSpPr>
          <p:cNvPr id="815" name="Google Shape;815;g11f237e82fd_0_1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Learn an autoencoder s.t. the code vector z loses information about sensitive attributes.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Ensure that p(Z | sensitive) is indistinguishable for different values of the sensitive attribute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Maximum mean discrepancy (MMD) is a measure of distance between two distributions </a:t>
            </a:r>
            <a:endParaRPr/>
          </a:p>
        </p:txBody>
      </p:sp>
      <p:pic>
        <p:nvPicPr>
          <p:cNvPr id="816" name="Google Shape;816;g11f237e82fd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095" y="4336075"/>
            <a:ext cx="5521150" cy="6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11f237e82fd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5720" y="4831100"/>
            <a:ext cx="6491899" cy="2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f237e82fd_0_194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824" name="Google Shape;824;g11f237e82fd_0_19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25" name="Google Shape;825;g11f237e82fd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68674"/>
            <a:ext cx="12192002" cy="3358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Fairer representations</a:t>
            </a:r>
            <a:endParaRPr/>
          </a:p>
        </p:txBody>
      </p:sp>
      <p:sp>
        <p:nvSpPr>
          <p:cNvPr id="207" name="Google Shape;20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8" name="Google Shape;2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484030"/>
            <a:ext cx="7772400" cy="448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f237e82fd_0_208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VFAE creates representations with less bias</a:t>
            </a:r>
            <a:endParaRPr/>
          </a:p>
        </p:txBody>
      </p:sp>
      <p:sp>
        <p:nvSpPr>
          <p:cNvPr id="832" name="Google Shape;832;g11f237e82fd_0_20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33" name="Google Shape;833;g11f237e82fd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7453" y="1825625"/>
            <a:ext cx="7857103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1f237e82fd_0_201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Less nuisance factors  </a:t>
            </a:r>
            <a:endParaRPr/>
          </a:p>
        </p:txBody>
      </p:sp>
      <p:sp>
        <p:nvSpPr>
          <p:cNvPr id="840" name="Google Shape;840;g11f237e82fd_0_20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hart, waterfall chart&#10;&#10;Description automatically generated" id="841" name="Google Shape;841;g11f237e82fd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681" y="2040118"/>
            <a:ext cx="9882919" cy="3446282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11f237e82fd_0_201"/>
          <p:cNvSpPr txBox="1"/>
          <p:nvPr/>
        </p:nvSpPr>
        <p:spPr>
          <a:xfrm>
            <a:off x="1794075" y="1825625"/>
            <a:ext cx="29978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on age</a:t>
            </a:r>
            <a:endParaRPr/>
          </a:p>
        </p:txBody>
      </p:sp>
      <p:sp>
        <p:nvSpPr>
          <p:cNvPr id="843" name="Google Shape;843;g11f237e82fd_0_201"/>
          <p:cNvSpPr txBox="1"/>
          <p:nvPr/>
        </p:nvSpPr>
        <p:spPr>
          <a:xfrm>
            <a:off x="6645314" y="1462683"/>
            <a:ext cx="341839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Discriminative measure for age</a:t>
            </a:r>
            <a:endParaRPr/>
          </a:p>
        </p:txBody>
      </p:sp>
      <p:sp>
        <p:nvSpPr>
          <p:cNvPr id="844" name="Google Shape;844;g11f237e82fd_0_201"/>
          <p:cNvSpPr txBox="1"/>
          <p:nvPr/>
        </p:nvSpPr>
        <p:spPr>
          <a:xfrm>
            <a:off x="4863682" y="5538333"/>
            <a:ext cx="22829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Adult dataset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7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850" name="Google Shape;850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MMD acts as a “regularizer” to remove sensitive/nuisance attributes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We have to specify these attributes/measure them in data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Not possible in general!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ef085dff0_3_57"/>
          <p:cNvSpPr txBox="1"/>
          <p:nvPr>
            <p:ph type="ctrTitle"/>
          </p:nvPr>
        </p:nvSpPr>
        <p:spPr>
          <a:xfrm>
            <a:off x="914400" y="158368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EXACERBATING ALGORITHMIC BIAS THROUGH FAIRNESS ATTACKS</a:t>
            </a:r>
            <a:endParaRPr/>
          </a:p>
        </p:txBody>
      </p:sp>
      <p:sp>
        <p:nvSpPr>
          <p:cNvPr id="857" name="Google Shape;857;g11ef085dff0_3_57"/>
          <p:cNvSpPr txBox="1"/>
          <p:nvPr>
            <p:ph idx="1" type="subTitle"/>
          </p:nvPr>
        </p:nvSpPr>
        <p:spPr>
          <a:xfrm>
            <a:off x="709339" y="3184227"/>
            <a:ext cx="107733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8108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Ninareh Mehrabi, Muhammad Naveed, Fred Morstatter, Aram Galstyan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888888"/>
              </a:buClr>
              <a:buSzPct val="108108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University of Southern California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888888"/>
              </a:buClr>
              <a:buSzPct val="108108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Information Sciences Institute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888888"/>
              </a:buClr>
              <a:buSzPct val="108108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AAAI 2021</a:t>
            </a:r>
            <a:endParaRPr/>
          </a:p>
        </p:txBody>
      </p:sp>
      <p:sp>
        <p:nvSpPr>
          <p:cNvPr id="858" name="Google Shape;858;g11ef085dff0_3_57"/>
          <p:cNvSpPr txBox="1"/>
          <p:nvPr/>
        </p:nvSpPr>
        <p:spPr>
          <a:xfrm>
            <a:off x="6017852" y="6357937"/>
            <a:ext cx="297223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1ef085dff0_3_6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864" name="Google Shape;864;g11ef085dff0_3_65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Previous work in adversarial machine learning mostly considered and analyzed vulnerability of models with regards to accuracy.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Fairness measures are just as important as accuracy and can be attacked by the adversaries.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Thus, still there can be safety and security concerns with regards to fairness metrics in adversarial setting.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this work, we propose two families of data poisoning attacks targeting fairness.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65" name="Google Shape;865;g11ef085dff0_3_65"/>
          <p:cNvSpPr txBox="1"/>
          <p:nvPr/>
        </p:nvSpPr>
        <p:spPr>
          <a:xfrm>
            <a:off x="6017852" y="6357937"/>
            <a:ext cx="297223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1ef085dff0_3_7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/>
          </a:p>
        </p:txBody>
      </p:sp>
      <p:sp>
        <p:nvSpPr>
          <p:cNvPr id="872" name="Google Shape;872;g11ef085dff0_3_71"/>
          <p:cNvSpPr txBox="1"/>
          <p:nvPr>
            <p:ph idx="1" type="body"/>
          </p:nvPr>
        </p:nvSpPr>
        <p:spPr>
          <a:xfrm>
            <a:off x="605535" y="938942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General Background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Adversarial Machine Learning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Adversarial Attacks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Poisoning Attacks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Poisoning Attacks on Fairness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Anchoring Attack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Influence Attack on Fairness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Baselines, Datasets, and Measures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73" name="Google Shape;873;g11ef085dff0_3_71"/>
          <p:cNvSpPr txBox="1"/>
          <p:nvPr/>
        </p:nvSpPr>
        <p:spPr>
          <a:xfrm>
            <a:off x="6017852" y="6357937"/>
            <a:ext cx="297223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1ef085dff0_3_7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Adversarial Machine Learning</a:t>
            </a:r>
            <a:endParaRPr/>
          </a:p>
        </p:txBody>
      </p:sp>
      <p:sp>
        <p:nvSpPr>
          <p:cNvPr id="879" name="Google Shape;879;g11ef085dff0_3_78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Adversaries and malicious users can target machine learning models and cause serious safety and security related issues.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field of adversarial machine learning arose as a result of these observations with hopes of proposing attacks and defenses to prevent harmful consequences.</a:t>
            </a:r>
            <a:endParaRPr/>
          </a:p>
        </p:txBody>
      </p:sp>
      <p:pic>
        <p:nvPicPr>
          <p:cNvPr id="880" name="Google Shape;880;g11ef085dff0_3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341" y="2407803"/>
            <a:ext cx="4843318" cy="188034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1ef085dff0_3_78"/>
          <p:cNvSpPr txBox="1"/>
          <p:nvPr/>
        </p:nvSpPr>
        <p:spPr>
          <a:xfrm>
            <a:off x="6017852" y="6357937"/>
            <a:ext cx="297223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1ef085dff0_3_8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Adversarial Attacks</a:t>
            </a:r>
            <a:endParaRPr/>
          </a:p>
        </p:txBody>
      </p:sp>
      <p:sp>
        <p:nvSpPr>
          <p:cNvPr id="888" name="Google Shape;888;g11ef085dff0_3_85"/>
          <p:cNvSpPr txBox="1"/>
          <p:nvPr>
            <p:ph idx="1" type="body"/>
          </p:nvPr>
        </p:nvSpPr>
        <p:spPr>
          <a:xfrm>
            <a:off x="609601" y="1146051"/>
            <a:ext cx="10432472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Adversarial attacks fall under different categories.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Evasion Attacks: These types of attacks happen during test time and the goal is to provide an example in test time that can fool the model.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Poisoning Attacks: These types of attacks happen during the training process. The goal is to train a malicious model via some poisoned data instances.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89" name="Google Shape;889;g11ef085dff0_3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1835" y="2667455"/>
            <a:ext cx="5808329" cy="17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11ef085dff0_3_85"/>
          <p:cNvSpPr txBox="1"/>
          <p:nvPr/>
        </p:nvSpPr>
        <p:spPr>
          <a:xfrm>
            <a:off x="6017852" y="6357937"/>
            <a:ext cx="297223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ef085dff0_3_9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Poisoning Attacks</a:t>
            </a:r>
            <a:endParaRPr/>
          </a:p>
        </p:txBody>
      </p:sp>
      <p:sp>
        <p:nvSpPr>
          <p:cNvPr id="896" name="Google Shape;896;g11ef085dff0_3_93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this presentation I will focus on data poisoning attacks.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is data poisoning attack?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that adds, removes, or places poisoned data points during the training process that will result a malfunctioned model.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1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1" marL="4572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/>
              <a:t>Koh, Pang Wei, Jacob Steinhardt, and Percy Liang. "Stronger data poisoning attacks break data sanitization defenses.” 2018.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lh4.googleusercontent.com/-Zql_4nWtDpJqOnS727HLMc2031yElEPosjh_jG7NFVGdgheLoRqAoClzPg1mxSavfeDvxrpDrJB6K-_mRl5ENjbznzIK2ICrJ7zBy7M_D_c8GinxuHFOzwAZXoehPzGal6KlDmPsdw" id="897" name="Google Shape;897;g11ef085dff0_3_93"/>
          <p:cNvPicPr preferRelativeResize="0"/>
          <p:nvPr/>
        </p:nvPicPr>
        <p:blipFill rotWithShape="1">
          <a:blip r:embed="rId3">
            <a:alphaModFix/>
          </a:blip>
          <a:srcRect b="2589" l="0" r="0" t="5397"/>
          <a:stretch/>
        </p:blipFill>
        <p:spPr>
          <a:xfrm>
            <a:off x="3075709" y="3044142"/>
            <a:ext cx="6040582" cy="27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11ef085dff0_3_93"/>
          <p:cNvSpPr txBox="1"/>
          <p:nvPr/>
        </p:nvSpPr>
        <p:spPr>
          <a:xfrm>
            <a:off x="6017852" y="6357937"/>
            <a:ext cx="297223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1ef085dff0_3_10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Poisoning Attack Objective</a:t>
            </a:r>
            <a:endParaRPr/>
          </a:p>
        </p:txBody>
      </p:sp>
      <p:sp>
        <p:nvSpPr>
          <p:cNvPr id="905" name="Google Shape;905;g11ef085dff0_3_100"/>
          <p:cNvSpPr txBox="1"/>
          <p:nvPr>
            <p:ph idx="1" type="body"/>
          </p:nvPr>
        </p:nvSpPr>
        <p:spPr>
          <a:xfrm>
            <a:off x="609600" y="1165016"/>
            <a:ext cx="10980929" cy="5306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goal of the data poisoning attack as an optimization problem: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have: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adversary who wants to maximize a targeted loss via some poisoned points.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set of clean and poisoned data points.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feasible set which the adversary wishes to put its poisoned instances there to avoid detection by sanitization techniques.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Finally, the defender who wants to minimizes its loss.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906" name="Google Shape;906;g11ef085dff0_3_100"/>
          <p:cNvPicPr preferRelativeResize="0"/>
          <p:nvPr/>
        </p:nvPicPr>
        <p:blipFill rotWithShape="1">
          <a:blip r:embed="rId3">
            <a:alphaModFix/>
          </a:blip>
          <a:srcRect b="861" l="0" r="0" t="7702"/>
          <a:stretch/>
        </p:blipFill>
        <p:spPr>
          <a:xfrm>
            <a:off x="3307323" y="1778148"/>
            <a:ext cx="5577354" cy="2319633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11ef085dff0_3_100"/>
          <p:cNvSpPr/>
          <p:nvPr/>
        </p:nvSpPr>
        <p:spPr>
          <a:xfrm>
            <a:off x="3422658" y="1883627"/>
            <a:ext cx="593345" cy="3240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g11ef085dff0_3_100"/>
          <p:cNvSpPr/>
          <p:nvPr/>
        </p:nvSpPr>
        <p:spPr>
          <a:xfrm>
            <a:off x="3422658" y="2556801"/>
            <a:ext cx="593345" cy="3240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g11ef085dff0_3_100"/>
          <p:cNvSpPr/>
          <p:nvPr/>
        </p:nvSpPr>
        <p:spPr>
          <a:xfrm>
            <a:off x="4016003" y="2994795"/>
            <a:ext cx="593345" cy="3240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g11ef085dff0_3_100"/>
          <p:cNvSpPr/>
          <p:nvPr/>
        </p:nvSpPr>
        <p:spPr>
          <a:xfrm>
            <a:off x="3100908" y="3584121"/>
            <a:ext cx="593345" cy="3240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g11ef085dff0_3_100"/>
          <p:cNvSpPr txBox="1"/>
          <p:nvPr/>
        </p:nvSpPr>
        <p:spPr>
          <a:xfrm>
            <a:off x="6017852" y="6357937"/>
            <a:ext cx="297223" cy="37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SI Overview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2019-10-22T12:18:09Z</dcterms:created>
  <dc:creator>Frederick Glenn Morstatter</dc:creator>
</cp:coreProperties>
</file>